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2" r:id="rId9"/>
    <p:sldId id="265" r:id="rId10"/>
    <p:sldId id="266" r:id="rId11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39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4E6AC55-229A-495C-80A4-B913BBB6CF43}" type="datetimeFigureOut">
              <a:rPr lang="en-US"/>
              <a:pPr>
                <a:defRPr/>
              </a:pPr>
              <a:t>7/12/2013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E15C9C3-8023-425F-905B-FE29944D9D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90F742-BB64-4660-A631-734CAB6003A9}" type="datetime1">
              <a:rPr lang="en-US"/>
              <a:pPr>
                <a:defRPr/>
              </a:pPr>
              <a:t>7/12/2013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566D37-6E01-4D6D-81DE-5F2A859081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971CFF-E34B-43CF-8883-BBD142D3F247}" type="datetime1">
              <a:rPr lang="en-US"/>
              <a:pPr>
                <a:defRPr/>
              </a:pPr>
              <a:t>7/12/2013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AE876F-7F50-4BBC-8D2D-916F0E5B1A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5A584F-F06D-4865-B3AE-76E51F69F005}" type="datetime1">
              <a:rPr lang="en-US"/>
              <a:pPr>
                <a:defRPr/>
              </a:pPr>
              <a:t>7/12/2013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9FA500-239A-49E0-856B-244941B3C1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8599E9-42BC-4DC3-80EF-76883425CF7C}" type="datetime1">
              <a:rPr lang="en-US"/>
              <a:pPr>
                <a:defRPr/>
              </a:pPr>
              <a:t>7/12/2013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10365C-455A-4AB0-8BE1-6BEF886A0D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EB4ABC-9DD1-4220-82FA-2499F41C8AD8}" type="datetime1">
              <a:rPr lang="en-US"/>
              <a:pPr>
                <a:defRPr/>
              </a:pPr>
              <a:t>7/12/2013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9C8771-E817-4951-9449-2F0719B903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225E3A-F731-4411-8B19-E2F7B18655D7}" type="datetime1">
              <a:rPr lang="en-US"/>
              <a:pPr>
                <a:defRPr/>
              </a:pPr>
              <a:t>7/12/2013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FBF227-0C4C-4588-845F-55F4FFC3CA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229974-10C2-4D95-9267-92B8E3F7E412}" type="datetime1">
              <a:rPr lang="en-US"/>
              <a:pPr>
                <a:defRPr/>
              </a:pPr>
              <a:t>7/12/2013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AADB70-DAE0-4C0F-923D-670EE1AF03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71218E-6566-4052-9EBE-F5EFF2534C1B}" type="datetime1">
              <a:rPr lang="en-US"/>
              <a:pPr>
                <a:defRPr/>
              </a:pPr>
              <a:t>7/12/2013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92519B-40D0-485B-9A80-B6C985AE8A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B255BD-AD6F-4C84-9760-632F292E0403}" type="datetime1">
              <a:rPr lang="en-US"/>
              <a:pPr>
                <a:defRPr/>
              </a:pPr>
              <a:t>7/12/2013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60E258-5D75-4B4B-A4F2-B7D231A611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34201-2B57-40DB-96B8-302B6222B396}" type="datetime1">
              <a:rPr lang="en-US"/>
              <a:pPr>
                <a:defRPr/>
              </a:pPr>
              <a:t>7/12/2013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65D00-6160-4F7E-8D6C-3EC040E0AB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358E9E-FB9E-46AF-8355-DB86C4AFDA4F}" type="datetime1">
              <a:rPr lang="en-US"/>
              <a:pPr>
                <a:defRPr/>
              </a:pPr>
              <a:t>7/12/2013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88EF9D-2E96-4372-9EA7-26DE15F93D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66202F1-A59E-4469-ADDC-736212E867F3}" type="datetime1">
              <a:rPr lang="en-US"/>
              <a:pPr>
                <a:defRPr/>
              </a:pPr>
              <a:t>7/12/2013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3AB1A44-81E2-495C-B4F7-8C296C5F97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Ohio Constitutional Modernization Commission </a:t>
            </a:r>
            <a:br>
              <a:rPr lang="en-US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Presentation on Redistricting</a:t>
            </a:r>
            <a:endParaRPr lang="en-US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8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4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Paul A. Beck, The Ohio State University</a:t>
            </a:r>
          </a:p>
          <a:p>
            <a:r>
              <a:rPr lang="en-US" sz="24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July 10, 2013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A6BE13-5FEC-4327-B100-7801842B99F7}" type="slidenum">
              <a:rPr lang="en-US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457200"/>
          </a:xfrm>
        </p:spPr>
        <p:txBody>
          <a:bodyPr/>
          <a:lstStyle/>
          <a:p>
            <a:pPr algn="l"/>
            <a:r>
              <a:rPr lang="en-US" sz="2400" u="sng" smtClean="0">
                <a:latin typeface="Times New Roman" pitchFamily="18" charset="0"/>
                <a:cs typeface="Times New Roman" pitchFamily="18" charset="0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 rtlCol="0">
            <a:normAutofit fontScale="85000" lnSpcReduction="20000"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Design of legislative districts has been contentious issue since beginnings of democratic politics, as partisans vie for extra advantage thru gerrymandering (see slide #3 for original Gerry-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mander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Ohio has long history of gerrymandering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100" dirty="0" smtClean="0">
                <a:latin typeface="Times New Roman" pitchFamily="18" charset="0"/>
                <a:cs typeface="Times New Roman" pitchFamily="18" charset="0"/>
              </a:rPr>
              <a:t>1851 Ohio Constitution was changed to reduce gerrymandering frenzy by taking it out of the hands of the legislature, at least for the General Assembly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100" dirty="0" smtClean="0">
                <a:latin typeface="Times New Roman" pitchFamily="18" charset="0"/>
                <a:cs typeface="Times New Roman" pitchFamily="18" charset="0"/>
              </a:rPr>
              <a:t>From 1870-1900, the state legislature redistricted congressional districts 8 times, each time partisan control of the legislature changed (see slide #4 for details)</a:t>
            </a:r>
          </a:p>
          <a:p>
            <a:pPr marL="708660" lvl="1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New district lines emphasized competitiveness over incumbent protection</a:t>
            </a:r>
          </a:p>
          <a:p>
            <a:pPr marL="708660" lvl="1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Close to 2/3rds of the districts were competitive in the 45-55% range, and in every election year but one, at least half of the districts were that competitive</a:t>
            </a:r>
          </a:p>
          <a:p>
            <a:pPr marL="708660" lvl="1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  <a:defRPr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Commission has opportunity to serve Ohioans by making redistricting fairer and less partisan in future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 goal is to create a </a:t>
            </a:r>
            <a:r>
              <a:rPr lang="en-US" sz="2200" u="sng" dirty="0" smtClean="0">
                <a:latin typeface="Times New Roman" pitchFamily="18" charset="0"/>
                <a:cs typeface="Times New Roman" pitchFamily="18" charset="0"/>
              </a:rPr>
              <a:t>democratic “institution”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for redistricting that will endure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 appreciate opportunity to help frame your thinking about how to do 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9CF8FC-A50A-487C-8408-660848A9CC94}" type="slidenum">
              <a:rPr lang="en-US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Gerry’s “Salamander”</a:t>
            </a:r>
          </a:p>
        </p:txBody>
      </p:sp>
      <p:pic>
        <p:nvPicPr>
          <p:cNvPr id="16386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5051" r="40578" b="49638"/>
          <a:stretch>
            <a:fillRect/>
          </a:stretch>
        </p:blipFill>
        <p:spPr>
          <a:xfrm>
            <a:off x="685800" y="1828800"/>
            <a:ext cx="7391400" cy="4419600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C8079A-AD88-4F7E-AF29-DA0BB1F8EA50}" type="slidenum">
              <a:rPr lang="en-US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Ohio Redistricting, 1870-1900</a:t>
            </a:r>
          </a:p>
        </p:txBody>
      </p:sp>
      <p:pic>
        <p:nvPicPr>
          <p:cNvPr id="17410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2531" t="4158" r="7355" b="2191"/>
          <a:stretch>
            <a:fillRect/>
          </a:stretch>
        </p:blipFill>
        <p:spPr>
          <a:xfrm>
            <a:off x="914400" y="914400"/>
            <a:ext cx="7543800" cy="5334000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6A4598-9E70-416F-8B03-46D41FEFF981}" type="slidenum">
              <a:rPr lang="en-US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pPr algn="l"/>
            <a:r>
              <a:rPr lang="en-US" sz="2400" u="sng" smtClean="0">
                <a:latin typeface="Times New Roman" pitchFamily="18" charset="0"/>
                <a:cs typeface="Times New Roman" pitchFamily="18" charset="0"/>
              </a:rPr>
              <a:t>3 Problems with Partisan Gerrymandering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983163"/>
          </a:xfrm>
        </p:spPr>
        <p:txBody>
          <a:bodyPr rtlCol="0">
            <a:normAutofit fontScale="85000" lnSpcReduction="10000"/>
          </a:bodyPr>
          <a:lstStyle/>
          <a:p>
            <a:pPr marL="274320" indent="-27432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Distorted translation of votes into seats, giving one party more representation than earned by popular votes</a:t>
            </a:r>
          </a:p>
          <a:p>
            <a:pPr marL="548640" lvl="2" indent="-27432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Ideally parties should win # seats in direction proportion to # votes</a:t>
            </a:r>
          </a:p>
          <a:p>
            <a:pPr marL="548640" lvl="2" indent="-27432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Modern computer technology, coupled with extensive data on political jurisdiction building blocks, enables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redistricters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to maximize seats for their party, or whatever else they value</a:t>
            </a:r>
          </a:p>
          <a:p>
            <a:pPr marL="548640" lvl="2" indent="-27432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Greater the distortion, the more alienated voters become from political system – and trust has declined to dangerous levels in US</a:t>
            </a:r>
          </a:p>
          <a:p>
            <a:pPr marL="274320" lvl="2" indent="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Incumbent protection: where incumbent legislators influence redistricting, they create safe seats for themselves and their party by making districts uncompetitive</a:t>
            </a:r>
          </a:p>
          <a:p>
            <a:pPr marL="548640" indent="-27432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Often prevents voters from having genuine choice in general election</a:t>
            </a:r>
          </a:p>
          <a:p>
            <a:pPr marL="548640" indent="-27432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Makes incumbents more fearful of primary than general election competition</a:t>
            </a:r>
          </a:p>
          <a:p>
            <a:pPr marL="822960" lvl="1" indent="-274320" fontAlgn="auto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Drives them more to extreme of their party</a:t>
            </a:r>
          </a:p>
          <a:p>
            <a:pPr marL="822960" lvl="1" indent="-274320" fontAlgn="auto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Makes them more vulnerable to independent spending in primaries, a powerful recent force</a:t>
            </a:r>
          </a:p>
          <a:p>
            <a:pPr marL="822960" lvl="1" indent="-274320" fontAlgn="auto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Gives them less protection from interest group pressures – via primary challenges and inability to cite their general election constituents as consideration in voting</a:t>
            </a:r>
          </a:p>
          <a:p>
            <a:pPr marL="274320" indent="-27432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 startAt="3"/>
              <a:defRPr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 startAt="3"/>
              <a:defRPr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Destruction of political communities: creates artificial communities of voters who seem to lack any commonality with one another</a:t>
            </a:r>
          </a:p>
          <a:p>
            <a:pPr marL="274320" indent="-27432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 startAt="3"/>
              <a:defRPr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These problems appear whether Republicans (MI, PA, FL) or Democrats (IL, MD) have engineered gerrymander, as both parties seek partisan advantage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5BA599-82E6-4C13-BE1E-8DD978CB7D73}" type="slidenum">
              <a:rPr lang="en-US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pPr algn="l"/>
            <a:r>
              <a:rPr lang="en-US" sz="2400" u="sng" smtClean="0">
                <a:latin typeface="Times New Roman" pitchFamily="18" charset="0"/>
                <a:cs typeface="Times New Roman" pitchFamily="18" charset="0"/>
              </a:rPr>
              <a:t>Dissatisfactions along These Lines with Ohio’s Current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 rtlCol="0">
            <a:normAutofit fontScale="85000" lnSpcReduction="20000"/>
          </a:bodyPr>
          <a:lstStyle/>
          <a:p>
            <a:pPr marL="274320" lvl="2" indent="-27432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Votes to seats distortion is substantial</a:t>
            </a:r>
          </a:p>
          <a:p>
            <a:pPr marL="560070" lvl="3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In 2012, Ohio voters divided almost equally between major parties statewide</a:t>
            </a:r>
          </a:p>
          <a:p>
            <a:pPr marL="822960" lvl="4" indent="-274320" fontAlgn="auto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presidential vote: 50%-48% Obama</a:t>
            </a:r>
          </a:p>
          <a:p>
            <a:pPr marL="822960" lvl="4" indent="-274320" fontAlgn="auto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OH House vote: 49% Republican</a:t>
            </a:r>
          </a:p>
          <a:p>
            <a:pPr marL="822960" lvl="4" indent="-274320" fontAlgn="auto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US House vote: 52% Republican</a:t>
            </a:r>
          </a:p>
          <a:p>
            <a:pPr marL="560070" lvl="3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Yet, Republicans hold huge majorities of legislative seats: 61% of OH House, 75% of US House (70</a:t>
            </a: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% of OH 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Senate) </a:t>
            </a:r>
          </a:p>
          <a:p>
            <a:pPr marL="822960" lvl="4" indent="-27432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Resulting Republican advantage attributable to highly partisan gerrymander was 23% for US House and 12% for state house</a:t>
            </a:r>
          </a:p>
          <a:p>
            <a:pPr marL="822960" lvl="4" indent="-27432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More distorted than virtually any in democratic world and among the US states, more than in 2001 plan</a:t>
            </a:r>
          </a:p>
          <a:p>
            <a:pPr marL="160020" lvl="2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en-US" sz="1900" dirty="0">
              <a:latin typeface="Times New Roman" pitchFamily="18" charset="0"/>
              <a:cs typeface="Times New Roman" pitchFamily="18" charset="0"/>
            </a:endParaRPr>
          </a:p>
          <a:p>
            <a:pPr marL="0" lvl="2" indent="-27432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Most voters do not face competitive contests (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incumbent protection)</a:t>
            </a:r>
          </a:p>
          <a:p>
            <a:pPr marL="548640" lvl="3" indent="-27432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In &gt; 3/4s of districts in 2012, winner had &gt;10% margin: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US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House 87.5%; OH House 84%; OH Senate 79%</a:t>
            </a:r>
          </a:p>
          <a:p>
            <a:pPr marL="548640" lvl="3" indent="-27432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Many contests had &gt;30% winning margin: US House, 31%; Ohio House, 24%; Ohio Senate, 43%</a:t>
            </a:r>
          </a:p>
          <a:p>
            <a:pPr marL="548640" lvl="3" indent="-27432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274320" lvl="2" indent="-27432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Questionable political communities: several of congressional districts (especially CD 9) seemed to defy compact, contiguity logic 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marL="0" lvl="2" indent="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19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2" indent="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Future plan should try to avoid these problems.</a:t>
            </a:r>
          </a:p>
          <a:p>
            <a:pPr marL="0" lvl="2" indent="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19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2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ACC4AB-A299-4AE5-A014-109CAB097843}" type="slidenum">
              <a:rPr lang="en-US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Vote Results in Ohio Contests, 2012</a:t>
            </a:r>
          </a:p>
        </p:txBody>
      </p:sp>
      <p:pic>
        <p:nvPicPr>
          <p:cNvPr id="20482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13956" t="8385" r="16238" b="30415"/>
          <a:stretch>
            <a:fillRect/>
          </a:stretch>
        </p:blipFill>
        <p:spPr>
          <a:xfrm>
            <a:off x="914400" y="1447800"/>
            <a:ext cx="7239000" cy="4191000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9416DC-EF8F-4C95-AF59-FE8B90FD5A05}" type="slidenum">
              <a:rPr lang="en-US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Ohio 2012 Legislative Competition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377950" y="1598613"/>
          <a:ext cx="6388100" cy="45259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88259"/>
                <a:gridCol w="673928"/>
                <a:gridCol w="673928"/>
                <a:gridCol w="482814"/>
                <a:gridCol w="482814"/>
                <a:gridCol w="988259"/>
                <a:gridCol w="565797"/>
                <a:gridCol w="565797"/>
                <a:gridCol w="482814"/>
                <a:gridCol w="482814"/>
              </a:tblGrid>
              <a:tr h="249344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OHIO 2012 CONGRESSIONAL RESULTS (district #s)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</a:tr>
              <a:tr h="7782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Margin of victory over major-party opponent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Democratic winner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Republican winner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Total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</a:tr>
              <a:tr h="1511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&lt;10%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12.5%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12.5%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</a:tr>
              <a:tr h="1511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10-20%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25.0%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25.0%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</a:tr>
              <a:tr h="1511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20-30%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31.3%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31.3%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</a:tr>
              <a:tr h="1511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30-40%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</a:tr>
              <a:tr h="1511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40-99%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18.8%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18.8%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</a:tr>
              <a:tr h="1511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100%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6.3%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6.3%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12.5%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</a:tr>
              <a:tr h="1511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Total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25.0%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75.0%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100.0%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</a:tr>
              <a:tr h="15111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</a:tr>
              <a:tr h="151117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OHIO 2012 STATE SENATE RESULTS (district #s)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OHIO 2012 STATE HOUSE RESULTS (# districts) 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</a:tr>
              <a:tr h="7782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Margin of victory over major-party opponent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Democratic winner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Republican winner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Total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Margin of victory over major-party opponent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Democratic winner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Republican winner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Total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</a:tr>
              <a:tr h="1511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&lt;10%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9.1%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12.1%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21.2%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&lt;10%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4.0%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12.1%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16.2%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</a:tr>
              <a:tr h="3022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10-20%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6.1%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27.3%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33.3%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10-20%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3.0%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17.2%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20.2%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</a:tr>
              <a:tr h="1511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20-30%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6.1%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15.2%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21.2%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20-30%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7.1%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14.1%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21.2%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</a:tr>
              <a:tr h="1511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30-40%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3.0%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9.1%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12.1%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30-40%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3.0%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12.1%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15.2%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</a:tr>
              <a:tr h="1511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40-99%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12.1%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12.1%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40-99%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13.1%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4.0%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17.2%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</a:tr>
              <a:tr h="1511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100%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100%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9.1%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1.0%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10.1%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</a:tr>
              <a:tr h="15111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36.4%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63.6%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100.0%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39.4%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60.6%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100.0%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</a:tr>
              <a:tr h="15111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ECDF54-D288-4321-A43F-26914BFB31C8}" type="slidenum">
              <a:rPr lang="en-US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pPr algn="l"/>
            <a:r>
              <a:rPr lang="en-US" sz="2400" u="sng" smtClean="0">
                <a:latin typeface="Times New Roman" pitchFamily="18" charset="0"/>
                <a:cs typeface="Times New Roman" pitchFamily="18" charset="0"/>
              </a:rPr>
              <a:t>Opportunities to address dissatisfactions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idespread recognition that current plan is undesirable</a:t>
            </a:r>
          </a:p>
          <a:p>
            <a:pPr marL="274320" indent="-27432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Democrats of course don’t like it, but neither do independent groups and some Republicans (e.g., SJR 1 and Secretary Husted)</a:t>
            </a:r>
          </a:p>
          <a:p>
            <a:pPr marL="274320" indent="-27432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Received considerable criticism from press</a:t>
            </a:r>
          </a:p>
          <a:p>
            <a:pPr marL="274320" indent="-27432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Ohio Senate has responded by SJR1 to offer some remedies</a:t>
            </a:r>
          </a:p>
          <a:p>
            <a:pPr marL="274320" indent="-27432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That it is on this Commission’s agenda offers a window to try to fashion something better, and Commission should provide guidance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Consequences if nothing is done to resolve problems: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Both parties (especially Republicans) will be drawn to their ideological extremes because of dominance of safe seats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Plan will continue to be bone of contention, perhaps triggering additional ballot initiatives to overturn it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Voters dissatisfaction with limited competition and decreased legislative responsiveness to their preferences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 declining legitimacy of legislature and congressional delegation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As we approach 2020 election, which will set stage for next round of redistricting, partisan contention will increase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9D4911-D056-4C7F-850C-8F82AAE5D326}" type="slidenum">
              <a:rPr lang="en-US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pPr algn="l"/>
            <a:r>
              <a:rPr lang="en-US" sz="2800" u="sng" smtClean="0">
                <a:latin typeface="Times New Roman" pitchFamily="18" charset="0"/>
                <a:cs typeface="Times New Roman" pitchFamily="18" charset="0"/>
              </a:rPr>
              <a:t>My suggestions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 rtlCol="0">
            <a:normAutofit fontScale="85000" lnSpcReduction="20000"/>
          </a:bodyPr>
          <a:lstStyle/>
          <a:p>
            <a:pPr marL="274320" indent="-27432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Think about what redistricting </a:t>
            </a:r>
            <a:r>
              <a:rPr lang="en-US" sz="2400" u="sng" dirty="0" smtClean="0">
                <a:latin typeface="Times New Roman" pitchFamily="18" charset="0"/>
                <a:cs typeface="Times New Roman" pitchFamily="18" charset="0"/>
              </a:rPr>
              <a:t>result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would be best for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citizens of Ohio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then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develop process </a:t>
            </a:r>
            <a:r>
              <a:rPr lang="en-US" sz="2400" u="sng" dirty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criteria designed to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best achieve it thru’ an institutional design that will serve the test of time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 startAt="2"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Who develops plan?</a:t>
            </a:r>
          </a:p>
          <a:p>
            <a:pPr marL="548640" lvl="1" indent="-27432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Minimize self interested redistricting by “insiders”</a:t>
            </a:r>
          </a:p>
          <a:p>
            <a:pPr marL="548640" lvl="1" indent="-27432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Specialized redistricting commission is best</a:t>
            </a:r>
          </a:p>
          <a:p>
            <a:pPr marL="548640" lvl="1" indent="-27432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Partisan or independent, or some combination?</a:t>
            </a:r>
          </a:p>
          <a:p>
            <a:pPr marL="822960" lvl="2" indent="-274320" fontAlgn="auto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If partisan, must require enough bipartisan support for plan to avoid arrangement where incumbents protect seats</a:t>
            </a:r>
          </a:p>
          <a:p>
            <a:pPr marL="822960" lvl="2" indent="-274320" fontAlgn="auto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If independent, must provide mechanism for selection that protects from extensive partisan influence</a:t>
            </a:r>
          </a:p>
          <a:p>
            <a:pPr marL="822960" lvl="2" indent="-274320" fontAlgn="auto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However composed, getting bipartisan agreement is critical</a:t>
            </a:r>
          </a:p>
          <a:p>
            <a:pPr marL="822960" lvl="2" indent="-274320" fontAlgn="auto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Need to have unattractive fall back if no agreement is reached on plan</a:t>
            </a:r>
          </a:p>
          <a:p>
            <a:pPr marL="274320" indent="-27432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 startAt="2"/>
              <a:defRPr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 startAt="2"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What criteria should be used?</a:t>
            </a:r>
          </a:p>
          <a:p>
            <a:pPr marL="548640" lvl="1" indent="-27432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Good intentions of redistricting panel not enough; must react to plans developed from clear criteria</a:t>
            </a:r>
          </a:p>
          <a:p>
            <a:pPr marL="548640" indent="-27432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Setting criteria/guidelines is essential</a:t>
            </a:r>
          </a:p>
          <a:p>
            <a:pPr marL="548640" indent="-27432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Conventional ones of compactness, contiguity, building blocks of meaningful political subdivisions (counties, cities, townships in rural areas) should apply</a:t>
            </a:r>
          </a:p>
          <a:p>
            <a:pPr marL="548640" indent="-27432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Will have failed citizens if more representational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fairness (votes to seats) and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competitiveness do not result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BD0614-1624-4F58-A295-CA6726EB613E}" type="slidenum">
              <a:rPr lang="en-US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1066</TotalTime>
  <Words>994</Words>
  <Application>Microsoft Office PowerPoint</Application>
  <PresentationFormat>On-screen Show (4:3)</PresentationFormat>
  <Paragraphs>179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Calibri</vt:lpstr>
      <vt:lpstr>Arial</vt:lpstr>
      <vt:lpstr>Times New Roman</vt:lpstr>
      <vt:lpstr>Courier New</vt:lpstr>
      <vt:lpstr>Wingdings</vt:lpstr>
      <vt:lpstr>Office Theme</vt:lpstr>
      <vt:lpstr>Ohio Constitutional Modernization Commission  Presentation on Redistricting</vt:lpstr>
      <vt:lpstr>Introduction</vt:lpstr>
      <vt:lpstr>Gerry’s “Salamander”</vt:lpstr>
      <vt:lpstr>Ohio Redistricting, 1870-1900</vt:lpstr>
      <vt:lpstr>3 Problems with Partisan Gerrymandering</vt:lpstr>
      <vt:lpstr>Dissatisfactions along These Lines with Ohio’s Current Plan</vt:lpstr>
      <vt:lpstr>Vote Results in Ohio Contests, 2012</vt:lpstr>
      <vt:lpstr>Ohio 2012 Legislative Competition</vt:lpstr>
      <vt:lpstr>Opportunities to address dissatisfactions</vt:lpstr>
      <vt:lpstr>My suggestions</vt:lpstr>
    </vt:vector>
  </TitlesOfParts>
  <Company>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Ohio Constitutional Modernization Commission Presentation</dc:title>
  <dc:creator>Beck, Paul Allen</dc:creator>
  <cp:lastModifiedBy> </cp:lastModifiedBy>
  <cp:revision>36</cp:revision>
  <cp:lastPrinted>2013-07-09T19:24:08Z</cp:lastPrinted>
  <dcterms:created xsi:type="dcterms:W3CDTF">2013-07-05T15:10:13Z</dcterms:created>
  <dcterms:modified xsi:type="dcterms:W3CDTF">2013-07-12T21:25:29Z</dcterms:modified>
</cp:coreProperties>
</file>